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11"/>
  </p:notesMasterIdLst>
  <p:sldIdLst>
    <p:sldId id="258" r:id="rId3"/>
    <p:sldId id="265" r:id="rId4"/>
    <p:sldId id="260" r:id="rId5"/>
    <p:sldId id="257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649B"/>
    <a:srgbClr val="3A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64"/>
    <p:restoredTop sz="94685"/>
  </p:normalViewPr>
  <p:slideViewPr>
    <p:cSldViewPr>
      <p:cViewPr varScale="1">
        <p:scale>
          <a:sx n="109" d="100"/>
          <a:sy n="109" d="100"/>
        </p:scale>
        <p:origin x="200" y="6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8" Type="http://schemas.openxmlformats.org/officeDocument/2006/relationships/slide" Target="slides/slide6.xml"/><Relationship Id="rId18" Type="http://schemas.openxmlformats.org/officeDocument/2006/relationships/customXml" Target="../customXml/item3.xml"/><Relationship Id="rId3" Type="http://schemas.openxmlformats.org/officeDocument/2006/relationships/slide" Target="slides/slide1.xml"/><Relationship Id="rId12" Type="http://schemas.openxmlformats.org/officeDocument/2006/relationships/presProps" Target="presProps.xml"/><Relationship Id="rId7" Type="http://schemas.openxmlformats.org/officeDocument/2006/relationships/slide" Target="slides/slide5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4385F-4A19-4206-ACA0-69E3C8F3B2DC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48231-19A6-4F0F-8508-01DFFBFAE8B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8200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EC2DFC-44B3-4845-BAA3-5CA10E037C9D}" type="slidenum">
              <a:rPr lang="da-DK" smtClean="0">
                <a:solidFill>
                  <a:prstClr val="black"/>
                </a:solidFill>
              </a:rPr>
              <a:pPr/>
              <a:t>4</a:t>
            </a:fld>
            <a:endParaRPr lang="da-DK">
              <a:solidFill>
                <a:prstClr val="black"/>
              </a:solidFill>
            </a:endParaRPr>
          </a:p>
        </p:txBody>
      </p:sp>
      <p:sp>
        <p:nvSpPr>
          <p:cNvPr id="132099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2113" y="688975"/>
            <a:ext cx="6073775" cy="3417888"/>
          </a:xfrm>
          <a:ln/>
        </p:spPr>
      </p:sp>
      <p:sp>
        <p:nvSpPr>
          <p:cNvPr id="132100" name="Pladsholder til noter 2"/>
          <p:cNvSpPr>
            <a:spLocks noGrp="1"/>
          </p:cNvSpPr>
          <p:nvPr>
            <p:ph type="body" idx="1"/>
          </p:nvPr>
        </p:nvSpPr>
        <p:spPr>
          <a:xfrm>
            <a:off x="916112" y="4342454"/>
            <a:ext cx="5025783" cy="4115824"/>
          </a:xfrm>
          <a:noFill/>
          <a:ln/>
        </p:spPr>
        <p:txBody>
          <a:bodyPr lIns="91588" tIns="44991" rIns="91588" bIns="44991"/>
          <a:lstStyle/>
          <a:p>
            <a:pPr eaLnBrk="1" hangingPunct="1"/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r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22"/>
            <a:ext cx="12192000" cy="268111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2003" y="890769"/>
            <a:ext cx="11168185" cy="1000132"/>
          </a:xfrm>
        </p:spPr>
        <p:txBody>
          <a:bodyPr lIns="0" tIns="0" rIns="0" bIns="0" anchor="b" anchorCtr="0">
            <a:noAutofit/>
          </a:bodyPr>
          <a:lstStyle>
            <a:lvl1pPr algn="l">
              <a:defRPr sz="3400" b="0" i="0" cap="none">
                <a:solidFill>
                  <a:schemeClr val="bg1"/>
                </a:solidFill>
                <a:latin typeface="Arial"/>
                <a:cs typeface="Arial" pitchFamily="34" charset="0"/>
              </a:defRPr>
            </a:lvl1pPr>
          </a:lstStyle>
          <a:p>
            <a:r>
              <a:rPr lang="da-DK" noProof="0" dirty="0"/>
              <a:t>Skriv titel her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2003" y="2096256"/>
            <a:ext cx="11168185" cy="54414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dirty="0"/>
              <a:t>Gregers Rosdahl, cand. Mag. I filosofi, medlem af MINT</a:t>
            </a:r>
          </a:p>
          <a:p>
            <a:r>
              <a:rPr lang="da-DK" noProof="0" dirty="0"/>
              <a:t>Skriv sted og dato her (fx København, den 8. august 2012)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12003" y="547822"/>
            <a:ext cx="11168185" cy="246221"/>
          </a:xfrm>
        </p:spPr>
        <p:txBody>
          <a:bodyPr>
            <a:spAutoFit/>
          </a:bodyPr>
          <a:lstStyle>
            <a:lvl1pPr>
              <a:defRPr sz="1600" b="0" i="0" cap="all" baseline="0">
                <a:solidFill>
                  <a:schemeClr val="accent3"/>
                </a:solidFill>
                <a:latin typeface="Arial"/>
              </a:defRPr>
            </a:lvl1pPr>
          </a:lstStyle>
          <a:p>
            <a:pPr lvl="0"/>
            <a:r>
              <a:rPr lang="da-DK" noProof="0" dirty="0"/>
              <a:t>Skriv undertitel her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12003" y="1980865"/>
            <a:ext cx="11168185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CMYK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77" y="6336474"/>
            <a:ext cx="4384431" cy="398145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512003" y="6214198"/>
            <a:ext cx="11168185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9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1858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9216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332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969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1121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052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0180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1955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0073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54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</p:spTree>
    <p:extLst>
      <p:ext uri="{BB962C8B-B14F-4D97-AF65-F5344CB8AC3E}">
        <p14:creationId xmlns:p14="http://schemas.microsoft.com/office/powerpoint/2010/main" val="290730521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862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21036" y="1233722"/>
            <a:ext cx="11169969" cy="4668763"/>
          </a:xfrm>
        </p:spPr>
        <p:txBody>
          <a:bodyPr>
            <a:noAutofit/>
          </a:bodyPr>
          <a:lstStyle>
            <a:lvl1pPr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a-DK" noProof="0" dirty="0"/>
              <a:t>Skriv tekst her 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 </a:t>
            </a:r>
          </a:p>
          <a:p>
            <a:pPr lvl="4"/>
            <a:r>
              <a:rPr lang="da-DK" noProof="0" dirty="0"/>
              <a:t>Femte niveau </a:t>
            </a:r>
          </a:p>
        </p:txBody>
      </p:sp>
    </p:spTree>
    <p:extLst>
      <p:ext uri="{BB962C8B-B14F-4D97-AF65-F5344CB8AC3E}">
        <p14:creationId xmlns:p14="http://schemas.microsoft.com/office/powerpoint/2010/main" val="123764372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g ind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521028" y="1221623"/>
            <a:ext cx="5316923" cy="4669200"/>
          </a:xfrm>
        </p:spPr>
        <p:txBody>
          <a:bodyPr>
            <a:noAutofit/>
          </a:bodyPr>
          <a:lstStyle/>
          <a:p>
            <a:pPr lvl="0"/>
            <a:r>
              <a:rPr lang="da-DK" noProof="0" dirty="0"/>
              <a:t>Skriv tekst her 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 </a:t>
            </a:r>
          </a:p>
          <a:p>
            <a:pPr lvl="4"/>
            <a:r>
              <a:rPr lang="da-DK" noProof="0" dirty="0"/>
              <a:t>Femte niveau 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363535" y="1233717"/>
            <a:ext cx="5316923" cy="46692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a-DK" noProof="0" dirty="0"/>
              <a:t>Sæt billede eller graf ind her</a:t>
            </a:r>
          </a:p>
        </p:txBody>
      </p:sp>
    </p:spTree>
    <p:extLst>
      <p:ext uri="{BB962C8B-B14F-4D97-AF65-F5344CB8AC3E}">
        <p14:creationId xmlns:p14="http://schemas.microsoft.com/office/powerpoint/2010/main" val="97815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22431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14700" y="1222983"/>
            <a:ext cx="11169969" cy="4669200"/>
          </a:xfrm>
        </p:spPr>
        <p:txBody>
          <a:bodyPr>
            <a:noAutofit/>
          </a:bodyPr>
          <a:lstStyle>
            <a:lvl1pPr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835053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/>
          <p:cNvSpPr>
            <a:spLocks noGrp="1" noChangeArrowheads="1"/>
          </p:cNvSpPr>
          <p:nvPr>
            <p:ph type="ftr" sz="quarter" idx="10"/>
          </p:nvPr>
        </p:nvSpPr>
        <p:spPr>
          <a:xfrm>
            <a:off x="336086" y="6575662"/>
            <a:ext cx="4873847" cy="9233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342F2B"/>
              </a:solidFill>
            </a:endParaRP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317974" y="6661150"/>
            <a:ext cx="535353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643E1-B820-4119-83C2-C3E254221FA1}" type="slidenum">
              <a:rPr lang="da-DK">
                <a:solidFill>
                  <a:srgbClr val="342F2B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20651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0"/>
          </p:nvPr>
        </p:nvSpPr>
        <p:spPr>
          <a:xfrm>
            <a:off x="336086" y="6575662"/>
            <a:ext cx="4873847" cy="9233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342F2B"/>
              </a:solidFill>
            </a:endParaRP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317974" y="6661150"/>
            <a:ext cx="535353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A62ED-1B46-49C3-869F-0F35123444AF}" type="slidenum">
              <a:rPr lang="da-DK">
                <a:solidFill>
                  <a:srgbClr val="342F2B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33651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237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12"/>
            <a:ext cx="85344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8304"/>
            <a:ext cx="2844800" cy="365125"/>
          </a:xfrm>
          <a:prstGeom prst="rect">
            <a:avLst/>
          </a:prstGeom>
        </p:spPr>
        <p:txBody>
          <a:bodyPr/>
          <a:lstStyle/>
          <a:p>
            <a:fld id="{CF439EC2-2091-4062-A5D6-0C17ECBA3939}" type="datetimeFigureOut">
              <a:rPr lang="da-DK">
                <a:solidFill>
                  <a:srgbClr val="342F2B"/>
                </a:solidFill>
              </a:rPr>
              <a:pPr/>
              <a:t>17/06/2017</a:t>
            </a:fld>
            <a:endParaRPr lang="da-DK">
              <a:solidFill>
                <a:srgbClr val="342F2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086" y="6575662"/>
            <a:ext cx="4873847" cy="92333"/>
          </a:xfrm>
          <a:prstGeom prst="rect">
            <a:avLst/>
          </a:prstGeom>
        </p:spPr>
        <p:txBody>
          <a:bodyPr/>
          <a:lstStyle/>
          <a:p>
            <a:endParaRPr lang="da-DK">
              <a:solidFill>
                <a:srgbClr val="342F2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8304"/>
            <a:ext cx="2844800" cy="365125"/>
          </a:xfrm>
          <a:prstGeom prst="rect">
            <a:avLst/>
          </a:prstGeom>
        </p:spPr>
        <p:txBody>
          <a:bodyPr/>
          <a:lstStyle/>
          <a:p>
            <a:fld id="{66EE4A91-CC41-45C4-872F-D1589B2686D1}" type="slidenum">
              <a:rPr lang="da-DK">
                <a:solidFill>
                  <a:srgbClr val="342F2B"/>
                </a:solidFill>
              </a:rPr>
              <a:pPr/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700" y="231428"/>
            <a:ext cx="11169969" cy="8224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036" y="1210892"/>
            <a:ext cx="11169969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da-DK" noProof="0" dirty="0"/>
              <a:t>Skriv tekst her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 </a:t>
            </a:r>
          </a:p>
        </p:txBody>
      </p:sp>
      <p:grpSp>
        <p:nvGrpSpPr>
          <p:cNvPr id="4" name="Group 142"/>
          <p:cNvGrpSpPr>
            <a:grpSpLocks/>
          </p:cNvGrpSpPr>
          <p:nvPr/>
        </p:nvGrpSpPr>
        <p:grpSpPr bwMode="auto">
          <a:xfrm rot="16200000" flipV="1">
            <a:off x="-250868" y="6117489"/>
            <a:ext cx="196850" cy="187569"/>
            <a:chOff x="315" y="-144"/>
            <a:chExt cx="124" cy="96"/>
          </a:xfrm>
        </p:grpSpPr>
        <p:sp>
          <p:nvSpPr>
            <p:cNvPr id="14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15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sp>
        <p:nvSpPr>
          <p:cNvPr id="16" name="Line 148"/>
          <p:cNvSpPr>
            <a:spLocks noChangeShapeType="1"/>
          </p:cNvSpPr>
          <p:nvPr/>
        </p:nvSpPr>
        <p:spPr bwMode="auto">
          <a:xfrm rot="16200000">
            <a:off x="-179797" y="3523761"/>
            <a:ext cx="0" cy="24227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da-DK" sz="1800">
              <a:solidFill>
                <a:srgbClr val="342F2B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540099" y="6542931"/>
            <a:ext cx="57244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1000">
                <a:solidFill>
                  <a:schemeClr val="accent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defRPr/>
            </a:pPr>
            <a:fld id="{992DDF7D-0CEF-42FE-B359-C4D7CCC70143}" type="slidenum">
              <a:rPr lang="da-DK" sz="1000" smtClean="0">
                <a:solidFill>
                  <a:srgbClr val="A59D95"/>
                </a:solidFill>
              </a:rPr>
              <a:pPr algn="l">
                <a:defRPr/>
              </a:pPr>
              <a:t>‹nr.›</a:t>
            </a:fld>
            <a:endParaRPr lang="da-DK" sz="1000" dirty="0">
              <a:solidFill>
                <a:srgbClr val="A59D95"/>
              </a:solidFill>
            </a:endParaRPr>
          </a:p>
        </p:txBody>
      </p:sp>
      <p:grpSp>
        <p:nvGrpSpPr>
          <p:cNvPr id="6" name="Group 142"/>
          <p:cNvGrpSpPr>
            <a:grpSpLocks/>
          </p:cNvGrpSpPr>
          <p:nvPr/>
        </p:nvGrpSpPr>
        <p:grpSpPr bwMode="auto">
          <a:xfrm>
            <a:off x="336063" y="-206375"/>
            <a:ext cx="242277" cy="152400"/>
            <a:chOff x="315" y="-144"/>
            <a:chExt cx="124" cy="96"/>
          </a:xfrm>
        </p:grpSpPr>
        <p:sp>
          <p:nvSpPr>
            <p:cNvPr id="19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20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grpSp>
        <p:nvGrpSpPr>
          <p:cNvPr id="7" name="Group 145"/>
          <p:cNvGrpSpPr>
            <a:grpSpLocks/>
          </p:cNvGrpSpPr>
          <p:nvPr/>
        </p:nvGrpSpPr>
        <p:grpSpPr bwMode="auto">
          <a:xfrm flipH="1">
            <a:off x="11613663" y="-206375"/>
            <a:ext cx="242277" cy="152400"/>
            <a:chOff x="315" y="-144"/>
            <a:chExt cx="124" cy="96"/>
          </a:xfrm>
        </p:grpSpPr>
        <p:sp>
          <p:nvSpPr>
            <p:cNvPr id="22" name="Line 146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23" name="Line 147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sp>
        <p:nvSpPr>
          <p:cNvPr id="24" name="Line 148"/>
          <p:cNvSpPr>
            <a:spLocks noChangeShapeType="1"/>
          </p:cNvSpPr>
          <p:nvPr/>
        </p:nvSpPr>
        <p:spPr bwMode="auto">
          <a:xfrm>
            <a:off x="6096000" y="-250825"/>
            <a:ext cx="0" cy="1968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da-DK" sz="1800">
              <a:solidFill>
                <a:srgbClr val="342F2B"/>
              </a:solidFill>
            </a:endParaRPr>
          </a:p>
        </p:txBody>
      </p:sp>
      <p:grpSp>
        <p:nvGrpSpPr>
          <p:cNvPr id="10" name="Group 142"/>
          <p:cNvGrpSpPr>
            <a:grpSpLocks/>
          </p:cNvGrpSpPr>
          <p:nvPr/>
        </p:nvGrpSpPr>
        <p:grpSpPr bwMode="auto">
          <a:xfrm rot="5400000">
            <a:off x="-250868" y="986529"/>
            <a:ext cx="196850" cy="187569"/>
            <a:chOff x="315" y="-144"/>
            <a:chExt cx="124" cy="96"/>
          </a:xfrm>
        </p:grpSpPr>
        <p:sp>
          <p:nvSpPr>
            <p:cNvPr id="29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t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30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t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cxnSp>
        <p:nvCxnSpPr>
          <p:cNvPr id="31" name="Straight Connector 30"/>
          <p:cNvCxnSpPr/>
          <p:nvPr userDrawn="1"/>
        </p:nvCxnSpPr>
        <p:spPr>
          <a:xfrm>
            <a:off x="512003" y="1811535"/>
            <a:ext cx="11168185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LogoCMYK.ai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77" y="6336474"/>
            <a:ext cx="4384431" cy="398145"/>
          </a:xfrm>
          <a:prstGeom prst="rect">
            <a:avLst/>
          </a:prstGeom>
        </p:spPr>
      </p:pic>
      <p:cxnSp>
        <p:nvCxnSpPr>
          <p:cNvPr id="33" name="Straight Connector 32"/>
          <p:cNvCxnSpPr/>
          <p:nvPr userDrawn="1"/>
        </p:nvCxnSpPr>
        <p:spPr>
          <a:xfrm>
            <a:off x="512003" y="6214198"/>
            <a:ext cx="11168185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 userDrawn="1"/>
        </p:nvCxnSpPr>
        <p:spPr>
          <a:xfrm>
            <a:off x="512003" y="1134194"/>
            <a:ext cx="11168185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93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b="0" i="0" kern="1200" baseline="0">
          <a:solidFill>
            <a:srgbClr val="003A8F"/>
          </a:solidFill>
          <a:latin typeface="Times New Roman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1pPr>
      <a:lvl2pPr marL="180000" indent="-180000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2pPr>
      <a:lvl3pPr marL="358775" indent="-180000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–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3pPr>
      <a:lvl4pPr marL="541338" indent="-182563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»"/>
        <a:tabLst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715963" indent="-174625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·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5C74E-634E-4EDC-B35E-35BCDD6DB854}" type="datetimeFigureOut">
              <a:rPr lang="da-DK" smtClean="0"/>
              <a:t>17/06/2017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63DA5-238F-43ED-A6C0-6715848622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37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9.png"/><Relationship Id="rId3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0.png"/><Relationship Id="rId3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Relationship Id="rId3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9.png"/><Relationship Id="rId3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172" y="1916832"/>
            <a:ext cx="5207828" cy="407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0" y="46800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a-DK" sz="5400" b="1" kern="0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De andre har </a:t>
            </a:r>
            <a:r>
              <a:rPr lang="da-DK" sz="5400" b="1" kern="0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det “sjovere</a:t>
            </a:r>
            <a:r>
              <a:rPr lang="da-DK" sz="5400" b="1" kern="0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</p:txBody>
      </p:sp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3.1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1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68000"/>
            <a:ext cx="12192000" cy="1008112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Sociale </a:t>
            </a:r>
            <a:r>
              <a:rPr lang="da-DK" sz="5400" b="1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overdrivelser</a:t>
            </a:r>
            <a:endParaRPr lang="da-DK" sz="5400" b="1" dirty="0">
              <a:solidFill>
                <a:srgbClr val="BE649B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3.2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592" y="3290664"/>
            <a:ext cx="2514600" cy="2514600"/>
          </a:xfrm>
          <a:prstGeom prst="rect">
            <a:avLst/>
          </a:prstGeom>
        </p:spPr>
      </p:pic>
      <p:sp>
        <p:nvSpPr>
          <p:cNvPr id="13" name="Tekstfelt 12"/>
          <p:cNvSpPr txBox="1"/>
          <p:nvPr/>
        </p:nvSpPr>
        <p:spPr>
          <a:xfrm>
            <a:off x="2636624" y="1785663"/>
            <a:ext cx="1876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 smtClean="0"/>
              <a:t>Det vi tror</a:t>
            </a:r>
            <a:endParaRPr lang="da-DK" sz="3200" dirty="0"/>
          </a:p>
        </p:txBody>
      </p:sp>
      <p:sp>
        <p:nvSpPr>
          <p:cNvPr id="14" name="Rektangel 13"/>
          <p:cNvSpPr/>
          <p:nvPr/>
        </p:nvSpPr>
        <p:spPr>
          <a:xfrm>
            <a:off x="2722197" y="2479992"/>
            <a:ext cx="229270" cy="216024"/>
          </a:xfrm>
          <a:prstGeom prst="rect">
            <a:avLst/>
          </a:prstGeom>
          <a:solidFill>
            <a:srgbClr val="3A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Tekstfelt 14"/>
          <p:cNvSpPr txBox="1"/>
          <p:nvPr/>
        </p:nvSpPr>
        <p:spPr>
          <a:xfrm>
            <a:off x="2996664" y="2398692"/>
            <a:ext cx="188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Ryger hver måned</a:t>
            </a:r>
            <a:endParaRPr lang="da-DK" dirty="0"/>
          </a:p>
        </p:txBody>
      </p:sp>
      <p:sp>
        <p:nvSpPr>
          <p:cNvPr id="19" name="Rektangel 18"/>
          <p:cNvSpPr/>
          <p:nvPr/>
        </p:nvSpPr>
        <p:spPr>
          <a:xfrm>
            <a:off x="2722197" y="2849324"/>
            <a:ext cx="229270" cy="216024"/>
          </a:xfrm>
          <a:prstGeom prst="rect">
            <a:avLst/>
          </a:prstGeom>
          <a:solidFill>
            <a:srgbClr val="BE6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Tekstfelt 19"/>
          <p:cNvSpPr txBox="1"/>
          <p:nvPr/>
        </p:nvSpPr>
        <p:spPr>
          <a:xfrm>
            <a:off x="2996664" y="2768024"/>
            <a:ext cx="230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Ryger ikke hver måned</a:t>
            </a:r>
            <a:endParaRPr lang="da-DK" dirty="0"/>
          </a:p>
        </p:txBody>
      </p:sp>
      <p:pic>
        <p:nvPicPr>
          <p:cNvPr id="18" name="Billed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60" y="3290664"/>
            <a:ext cx="2514600" cy="2514600"/>
          </a:xfrm>
          <a:prstGeom prst="rect">
            <a:avLst/>
          </a:prstGeom>
        </p:spPr>
      </p:pic>
      <p:sp>
        <p:nvSpPr>
          <p:cNvPr id="17" name="Tekstfelt 16"/>
          <p:cNvSpPr txBox="1"/>
          <p:nvPr/>
        </p:nvSpPr>
        <p:spPr>
          <a:xfrm>
            <a:off x="7320136" y="1785663"/>
            <a:ext cx="247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 smtClean="0"/>
              <a:t>Virkeligheden</a:t>
            </a:r>
            <a:endParaRPr lang="da-DK" sz="3200" dirty="0"/>
          </a:p>
        </p:txBody>
      </p:sp>
      <p:sp>
        <p:nvSpPr>
          <p:cNvPr id="21" name="Rektangel 20"/>
          <p:cNvSpPr/>
          <p:nvPr/>
        </p:nvSpPr>
        <p:spPr>
          <a:xfrm>
            <a:off x="7405709" y="2479992"/>
            <a:ext cx="229270" cy="216024"/>
          </a:xfrm>
          <a:prstGeom prst="rect">
            <a:avLst/>
          </a:prstGeom>
          <a:solidFill>
            <a:srgbClr val="3A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2" name="Tekstfelt 21"/>
          <p:cNvSpPr txBox="1"/>
          <p:nvPr/>
        </p:nvSpPr>
        <p:spPr>
          <a:xfrm>
            <a:off x="7680176" y="2398692"/>
            <a:ext cx="188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Ryger hver måned</a:t>
            </a:r>
            <a:endParaRPr lang="da-DK" dirty="0"/>
          </a:p>
        </p:txBody>
      </p:sp>
      <p:sp>
        <p:nvSpPr>
          <p:cNvPr id="28" name="Rektangel 27"/>
          <p:cNvSpPr/>
          <p:nvPr/>
        </p:nvSpPr>
        <p:spPr>
          <a:xfrm>
            <a:off x="7405709" y="2849324"/>
            <a:ext cx="229270" cy="216024"/>
          </a:xfrm>
          <a:prstGeom prst="rect">
            <a:avLst/>
          </a:prstGeom>
          <a:solidFill>
            <a:srgbClr val="BE6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/>
          <p:cNvSpPr txBox="1"/>
          <p:nvPr/>
        </p:nvSpPr>
        <p:spPr>
          <a:xfrm>
            <a:off x="7680176" y="2768024"/>
            <a:ext cx="230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Ryger ikke hver måned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936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3.3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0" y="468000"/>
            <a:ext cx="12192000" cy="10081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Flertalsmisforståelser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56" y="3281356"/>
            <a:ext cx="2514600" cy="2514600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73" y="3290664"/>
            <a:ext cx="2514600" cy="2514600"/>
          </a:xfrm>
          <a:prstGeom prst="rect">
            <a:avLst/>
          </a:prstGeom>
        </p:spPr>
      </p:pic>
      <p:sp>
        <p:nvSpPr>
          <p:cNvPr id="28" name="Tekstfelt 27"/>
          <p:cNvSpPr txBox="1"/>
          <p:nvPr/>
        </p:nvSpPr>
        <p:spPr>
          <a:xfrm>
            <a:off x="2636624" y="1785663"/>
            <a:ext cx="1876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 smtClean="0"/>
              <a:t>Det vi tror</a:t>
            </a:r>
            <a:endParaRPr lang="da-DK" sz="3200" dirty="0"/>
          </a:p>
        </p:txBody>
      </p:sp>
      <p:sp>
        <p:nvSpPr>
          <p:cNvPr id="29" name="Rektangel 28"/>
          <p:cNvSpPr/>
          <p:nvPr/>
        </p:nvSpPr>
        <p:spPr>
          <a:xfrm>
            <a:off x="2722197" y="2479992"/>
            <a:ext cx="229270" cy="216024"/>
          </a:xfrm>
          <a:prstGeom prst="rect">
            <a:avLst/>
          </a:prstGeom>
          <a:solidFill>
            <a:srgbClr val="3A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/>
          <p:cNvSpPr txBox="1"/>
          <p:nvPr/>
        </p:nvSpPr>
        <p:spPr>
          <a:xfrm>
            <a:off x="2996664" y="2398692"/>
            <a:ext cx="188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Har prøvet at ryge</a:t>
            </a:r>
          </a:p>
        </p:txBody>
      </p:sp>
      <p:sp>
        <p:nvSpPr>
          <p:cNvPr id="31" name="Rektangel 30"/>
          <p:cNvSpPr/>
          <p:nvPr/>
        </p:nvSpPr>
        <p:spPr>
          <a:xfrm>
            <a:off x="2722197" y="2849324"/>
            <a:ext cx="229270" cy="216024"/>
          </a:xfrm>
          <a:prstGeom prst="rect">
            <a:avLst/>
          </a:prstGeom>
          <a:solidFill>
            <a:srgbClr val="BE6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/>
          <p:cNvSpPr txBox="1"/>
          <p:nvPr/>
        </p:nvSpPr>
        <p:spPr>
          <a:xfrm>
            <a:off x="2996664" y="2768024"/>
            <a:ext cx="164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Har aldrig røget</a:t>
            </a:r>
          </a:p>
        </p:txBody>
      </p:sp>
      <p:sp>
        <p:nvSpPr>
          <p:cNvPr id="34" name="Tekstfelt 33"/>
          <p:cNvSpPr txBox="1"/>
          <p:nvPr/>
        </p:nvSpPr>
        <p:spPr>
          <a:xfrm>
            <a:off x="7320136" y="1785663"/>
            <a:ext cx="247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 smtClean="0"/>
              <a:t>Virkeligheden</a:t>
            </a:r>
            <a:endParaRPr lang="da-DK" sz="3200" dirty="0"/>
          </a:p>
        </p:txBody>
      </p:sp>
      <p:sp>
        <p:nvSpPr>
          <p:cNvPr id="35" name="Rektangel 34"/>
          <p:cNvSpPr/>
          <p:nvPr/>
        </p:nvSpPr>
        <p:spPr>
          <a:xfrm>
            <a:off x="7405709" y="2479992"/>
            <a:ext cx="229270" cy="216024"/>
          </a:xfrm>
          <a:prstGeom prst="rect">
            <a:avLst/>
          </a:prstGeom>
          <a:solidFill>
            <a:srgbClr val="3A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Tekstfelt 35"/>
          <p:cNvSpPr txBox="1"/>
          <p:nvPr/>
        </p:nvSpPr>
        <p:spPr>
          <a:xfrm>
            <a:off x="7680176" y="2398692"/>
            <a:ext cx="188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Har prøvet at ryge</a:t>
            </a:r>
          </a:p>
        </p:txBody>
      </p:sp>
      <p:sp>
        <p:nvSpPr>
          <p:cNvPr id="37" name="Rektangel 36"/>
          <p:cNvSpPr/>
          <p:nvPr/>
        </p:nvSpPr>
        <p:spPr>
          <a:xfrm>
            <a:off x="7405709" y="2849324"/>
            <a:ext cx="229270" cy="216024"/>
          </a:xfrm>
          <a:prstGeom prst="rect">
            <a:avLst/>
          </a:prstGeom>
          <a:solidFill>
            <a:srgbClr val="BE6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Tekstfelt 37"/>
          <p:cNvSpPr txBox="1"/>
          <p:nvPr/>
        </p:nvSpPr>
        <p:spPr>
          <a:xfrm>
            <a:off x="7680176" y="2768024"/>
            <a:ext cx="164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Har aldrig røget</a:t>
            </a:r>
          </a:p>
        </p:txBody>
      </p:sp>
    </p:spTree>
    <p:extLst>
      <p:ext uri="{BB962C8B-B14F-4D97-AF65-F5344CB8AC3E}">
        <p14:creationId xmlns:p14="http://schemas.microsoft.com/office/powerpoint/2010/main" val="18286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el 1"/>
          <p:cNvSpPr>
            <a:spLocks/>
          </p:cNvSpPr>
          <p:nvPr/>
        </p:nvSpPr>
        <p:spPr bwMode="auto">
          <a:xfrm>
            <a:off x="1487488" y="1796201"/>
            <a:ext cx="880403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endParaRPr lang="da-DK" sz="2400" b="1" dirty="0">
              <a:solidFill>
                <a:srgbClr val="342F2B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1693984" y="2397489"/>
            <a:ext cx="8804031" cy="364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20"/>
              </a:lnSpc>
            </a:pP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Hvorfor er der tit forskel på virkeligheden </a:t>
            </a: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og </a:t>
            </a: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det vi forestiller os om andre?</a:t>
            </a:r>
          </a:p>
          <a:p>
            <a:pPr algn="ctr"/>
            <a:endParaRPr lang="da-DK" sz="16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>
              <a:lnSpc>
                <a:spcPts val="3820"/>
              </a:lnSpc>
            </a:pP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Hvem er med til at skabe </a:t>
            </a: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sociale </a:t>
            </a: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overdrivelser og flertalsmisforståelser?</a:t>
            </a:r>
          </a:p>
          <a:p>
            <a:pPr algn="ctr"/>
            <a:endParaRPr lang="da-DK" sz="16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>
              <a:lnSpc>
                <a:spcPts val="3820"/>
              </a:lnSpc>
            </a:pP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Hvordan kan vi undgå, </a:t>
            </a: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 smtClean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at </a:t>
            </a:r>
            <a:r>
              <a:rPr lang="da-DK" sz="36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sociale overdrivelser opstår?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54" y="4902893"/>
            <a:ext cx="2088232" cy="16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PowerPoint 3.4</a:t>
            </a:r>
            <a:endParaRPr lang="da-DK" sz="1600" dirty="0">
              <a:solidFill>
                <a:srgbClr val="BE649B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0" y="468000"/>
            <a:ext cx="12192000" cy="17410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880"/>
              </a:lnSpc>
            </a:pPr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Hvordan opstår </a:t>
            </a:r>
            <a:r>
              <a:rPr lang="da-DK" sz="5400" b="1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5400" b="1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5400" b="1" dirty="0" smtClean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sociale </a:t>
            </a:r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overdrivelser? </a:t>
            </a:r>
          </a:p>
        </p:txBody>
      </p:sp>
    </p:spTree>
    <p:extLst>
      <p:ext uri="{BB962C8B-B14F-4D97-AF65-F5344CB8AC3E}">
        <p14:creationId xmlns:p14="http://schemas.microsoft.com/office/powerpoint/2010/main" val="3715277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/>
          <p:nvPr/>
        </p:nvPicPr>
        <p:blipFill rotWithShape="1">
          <a:blip r:embed="rId2"/>
          <a:srcRect l="14004" t="15692" r="38840" b="5062"/>
          <a:stretch/>
        </p:blipFill>
        <p:spPr bwMode="auto">
          <a:xfrm>
            <a:off x="3077796" y="1031330"/>
            <a:ext cx="6036408" cy="5717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0" y="108000"/>
            <a:ext cx="1219200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da-DK" sz="5400" b="1" kern="0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Overskrift fra DR.dk</a:t>
            </a:r>
          </a:p>
        </p:txBody>
      </p:sp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3.5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08000"/>
            <a:ext cx="12192000" cy="1143000"/>
          </a:xfrm>
        </p:spPr>
        <p:txBody>
          <a:bodyPr anchor="t">
            <a:noAutofit/>
          </a:bodyPr>
          <a:lstStyle/>
          <a:p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Overskrift fra Skive Folkeblad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16" y="1328647"/>
            <a:ext cx="8712967" cy="492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3.6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08000"/>
            <a:ext cx="12192000" cy="1143000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BE649B"/>
                </a:solidFill>
                <a:latin typeface="Calibri" charset="0"/>
                <a:ea typeface="Calibri" charset="0"/>
                <a:cs typeface="Calibri" charset="0"/>
              </a:rPr>
              <a:t>Nuancering af budskabet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223456"/>
            <a:ext cx="849694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3.7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5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/>
          <p:nvPr/>
        </p:nvPicPr>
        <p:blipFill rotWithShape="1">
          <a:blip r:embed="rId2"/>
          <a:srcRect l="14004" t="15692" r="38840" b="5062"/>
          <a:stretch/>
        </p:blipFill>
        <p:spPr bwMode="auto">
          <a:xfrm>
            <a:off x="1977483" y="340114"/>
            <a:ext cx="8237034" cy="6177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2064547" y="805448"/>
            <a:ext cx="7916086" cy="17594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5260"/>
              </a:lnSpc>
              <a:defRPr/>
            </a:pPr>
            <a:r>
              <a:rPr lang="da-DK" sz="4800" b="1" kern="0" dirty="0">
                <a:solidFill>
                  <a:sysClr val="windowText" lastClr="000000"/>
                </a:solidFill>
                <a:latin typeface="Calibri" charset="0"/>
                <a:ea typeface="Calibri" charset="0"/>
                <a:cs typeface="Calibri" charset="0"/>
              </a:rPr>
              <a:t>Over halvdelen af de unge i Odense har aldrig røget hash</a:t>
            </a:r>
          </a:p>
          <a:p>
            <a:pPr>
              <a:defRPr/>
            </a:pPr>
            <a:r>
              <a:rPr lang="da-DK" sz="2000" b="1" kern="0" dirty="0">
                <a:solidFill>
                  <a:sysClr val="windowText" lastClr="000000"/>
                </a:solidFill>
              </a:rPr>
              <a:t>Det er mest normalt, at unge aldrig prøver at ryge hash.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2064547" y="6231752"/>
            <a:ext cx="59227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a-DK" kern="0" dirty="0">
                <a:solidFill>
                  <a:sysClr val="windowText" lastClr="000000"/>
                </a:solidFill>
              </a:rPr>
              <a:t>55 procent af de unge i Odense har aldrig prøvet at ryge hash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BE649B"/>
                </a:solidFill>
              </a:rPr>
              <a:t>PowerPoint 3.8</a:t>
            </a:r>
            <a:endParaRPr lang="da-DK" sz="1600" dirty="0">
              <a:solidFill>
                <a:srgbClr val="BE649B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4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0_Implement Consulting Group_Basis+_DK">
  <a:themeElements>
    <a:clrScheme name="Implement Consulting Group">
      <a:dk1>
        <a:srgbClr val="342F2B"/>
      </a:dk1>
      <a:lt1>
        <a:sysClr val="window" lastClr="FFFFFF"/>
      </a:lt1>
      <a:dk2>
        <a:srgbClr val="342F2B"/>
      </a:dk2>
      <a:lt2>
        <a:srgbClr val="FFFFFF"/>
      </a:lt2>
      <a:accent1>
        <a:srgbClr val="FFFFFF"/>
      </a:accent1>
      <a:accent2>
        <a:srgbClr val="DAD7CB"/>
      </a:accent2>
      <a:accent3>
        <a:srgbClr val="A59D95"/>
      </a:accent3>
      <a:accent4>
        <a:srgbClr val="675C53"/>
      </a:accent4>
      <a:accent5>
        <a:srgbClr val="342F2B"/>
      </a:accent5>
      <a:accent6>
        <a:srgbClr val="DC4817"/>
      </a:accent6>
      <a:hlink>
        <a:srgbClr val="BEB9A5"/>
      </a:hlink>
      <a:folHlink>
        <a:srgbClr val="BEB9A5"/>
      </a:folHlink>
    </a:clrScheme>
    <a:fontScheme name="Implement Consulting Grou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9525">
          <a:noFill/>
        </a:ln>
      </a:spPr>
      <a:bodyPr rtlCol="0" anchor="ctr"/>
      <a:lstStyle>
        <a:defPPr>
          <a:defRPr dirty="0" err="1" smtClean="0">
            <a:solidFill>
              <a:schemeClr val="accent5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spcBef>
            <a:spcPts val="600"/>
          </a:spcBef>
          <a:defRPr dirty="0" smtClean="0">
            <a:solidFill>
              <a:srgbClr val="342F2B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Props1.xml><?xml version="1.0" encoding="utf-8"?>
<ds:datastoreItem xmlns:ds="http://schemas.openxmlformats.org/officeDocument/2006/customXml" ds:itemID="{691E6761-A3C4-4032-8F4A-E7C5167A6D05}"/>
</file>

<file path=customXml/itemProps2.xml><?xml version="1.0" encoding="utf-8"?>
<ds:datastoreItem xmlns:ds="http://schemas.openxmlformats.org/officeDocument/2006/customXml" ds:itemID="{FE59B76D-4519-4AD6-A345-0E394E649F92}"/>
</file>

<file path=customXml/itemProps3.xml><?xml version="1.0" encoding="utf-8"?>
<ds:datastoreItem xmlns:ds="http://schemas.openxmlformats.org/officeDocument/2006/customXml" ds:itemID="{70131F1C-0325-4E26-BBFD-3D35F3786F4B}"/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119</Words>
  <Application>Microsoft Macintosh PowerPoint</Application>
  <PresentationFormat>Widescreen</PresentationFormat>
  <Paragraphs>36</Paragraphs>
  <Slides>8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Calibri</vt:lpstr>
      <vt:lpstr>Times New Roman</vt:lpstr>
      <vt:lpstr>Arial</vt:lpstr>
      <vt:lpstr>50_Implement Consulting Group_Basis+_DK</vt:lpstr>
      <vt:lpstr>Kontortema</vt:lpstr>
      <vt:lpstr>PowerPoint-præsentation</vt:lpstr>
      <vt:lpstr>Sociale overdrivelser</vt:lpstr>
      <vt:lpstr>PowerPoint-præsentation</vt:lpstr>
      <vt:lpstr>PowerPoint-præsentation</vt:lpstr>
      <vt:lpstr>PowerPoint-præsentation</vt:lpstr>
      <vt:lpstr>Overskrift fra Skive Folkeblad</vt:lpstr>
      <vt:lpstr>Nuancering af budskabet</vt:lpstr>
      <vt:lpstr>PowerPoint-præsentation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Administrator</dc:creator>
  <cp:lastModifiedBy>Lotte Thorup</cp:lastModifiedBy>
  <cp:revision>21</cp:revision>
  <cp:lastPrinted>2017-06-15T09:16:28Z</cp:lastPrinted>
  <dcterms:created xsi:type="dcterms:W3CDTF">2016-04-27T12:11:29Z</dcterms:created>
  <dcterms:modified xsi:type="dcterms:W3CDTF">2017-06-17T22:15:43Z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</Properties>
</file>